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360" r:id="rId2"/>
    <p:sldId id="415" r:id="rId3"/>
    <p:sldId id="471" r:id="rId4"/>
    <p:sldId id="462" r:id="rId5"/>
    <p:sldId id="473" r:id="rId6"/>
    <p:sldId id="472" r:id="rId7"/>
    <p:sldId id="416" r:id="rId8"/>
    <p:sldId id="474" r:id="rId9"/>
    <p:sldId id="475" r:id="rId10"/>
    <p:sldId id="477" r:id="rId11"/>
    <p:sldId id="476" r:id="rId12"/>
    <p:sldId id="418" r:id="rId13"/>
  </p:sldIdLst>
  <p:sldSz cx="12192000" cy="6858000"/>
  <p:notesSz cx="7315200" cy="96012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ranklin Gothic Demi Cond" panose="020B0706030402020204" pitchFamily="34" charset="0"/>
      <p:regular r:id="rId19"/>
      <p:bold r:id="rId20"/>
    </p:embeddedFont>
    <p:embeddedFont>
      <p:font typeface="Minion Pro" panose="02040503050306020203" charset="0"/>
      <p:regular r:id="rId21"/>
      <p:bold r:id="rId22"/>
      <p:italic r:id="rId23"/>
      <p:boldItalic r:id="rId24"/>
    </p:embeddedFont>
    <p:embeddedFont>
      <p:font typeface="Trade Gothic LT Pro" panose="020B0604020202020204" charset="0"/>
      <p:regular r:id="rId25"/>
      <p:bold r:id="rId26"/>
      <p:italic r:id="rId27"/>
      <p:boldItalic r:id="rId28"/>
    </p:embeddedFont>
    <p:embeddedFont>
      <p:font typeface="Trade Gothic LT Pro Light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339F05-E7B4-3844-0C0B-7D8263B3C2F0}" name="Ginger Greenberg" initials="GG" userId="S::ggreenberg@sunwestpr.com::25927b04-6a9d-4cc3-9f4e-5e7a3b4ca6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296"/>
    <a:srgbClr val="32619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-2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4F3AB-7614-5F44-8B25-820070BAFC4F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1DF36-FD1D-EF46-B1D7-911B5CDF1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honeycomb, group, water&#10;&#10;Description automatically generated">
            <a:extLst>
              <a:ext uri="{FF2B5EF4-FFF2-40B4-BE49-F238E27FC236}">
                <a16:creationId xmlns:a16="http://schemas.microsoft.com/office/drawing/2014/main" id="{FD3E6269-B6FB-4576-BF50-F7E4883AB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4BD99-1EA8-42DF-9E7D-EE79E92B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F388F-0B04-4146-804C-84EC87C21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BD69D-243E-4354-9C74-2B962853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1F0E31-0421-4AD3-B75F-C6C2848A4168}"/>
              </a:ext>
            </a:extLst>
          </p:cNvPr>
          <p:cNvSpPr/>
          <p:nvPr userDrawn="1"/>
        </p:nvSpPr>
        <p:spPr>
          <a:xfrm>
            <a:off x="0" y="1590675"/>
            <a:ext cx="12188952" cy="36576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46EE5E-E169-4C1A-93AC-F003A6D27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6325" y="2453638"/>
            <a:ext cx="6879350" cy="19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5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605B1-DAAD-4B2B-9A72-1D5825DD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BEE43-C0AE-4543-9973-F42ACBC0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CD98B-80CD-47C0-8D8C-41675239D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58774-D60D-4C35-A0D8-885FA3EC7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D4C5D-C1B0-4C98-8F45-6C54EA484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F2181-0734-422D-91C7-397D6278D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8517A-B09B-437A-AD55-C1E815C8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08A06-E911-4C48-BA24-98CE756B3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CF148-7BD7-4921-ADDB-81F4D58A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91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744DB-D894-4385-AD29-91A189E0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46D02-FA6C-4041-9AA1-C3F520E61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EA52A-C4D3-404A-9EDD-ED60139BE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4DA72-13B0-457B-91AC-75CEB3B24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D914B-0D7E-4640-8651-FEAE0EB1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319CE-B25D-44C3-9FE7-F4FCF3BD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84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63D4-FEB5-4375-918A-E648AD689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EC22D-656E-452F-B812-AB490AD16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6FAD4-5AB2-4CFF-87B0-BB62A8387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16F7C-9F06-493E-B5C3-1C23E8A4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A47E2-477F-480C-B911-4E9A256D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2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34E837-72D6-4F6F-A141-7D8E2FA38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50B68-2EFB-436A-986F-A3DB369BF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9B2B7-C5DC-4960-82D2-4ADA94AE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907DB-5732-4EA3-A134-915B259B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A1625-2B9E-4C4D-AEB5-DDA66A62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12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honeycomb, group, water&#10;&#10;Description automatically generated">
            <a:extLst>
              <a:ext uri="{FF2B5EF4-FFF2-40B4-BE49-F238E27FC236}">
                <a16:creationId xmlns:a16="http://schemas.microsoft.com/office/drawing/2014/main" id="{52526EF9-A1EF-4B6C-A62E-0B7975775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20CC3-D033-4736-A437-C424E492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8511-F30B-4C24-95A8-FA3C8969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C3012-5DB8-4A71-8BFC-A6B83885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4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honeycomb, group, water&#10;&#10;Description automatically generated">
            <a:extLst>
              <a:ext uri="{FF2B5EF4-FFF2-40B4-BE49-F238E27FC236}">
                <a16:creationId xmlns:a16="http://schemas.microsoft.com/office/drawing/2014/main" id="{FD3E6269-B6FB-4576-BF50-F7E4883AB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2FAC8A-18CD-4C1D-8EDE-E98A3A4E8593}"/>
              </a:ext>
            </a:extLst>
          </p:cNvPr>
          <p:cNvSpPr/>
          <p:nvPr userDrawn="1"/>
        </p:nvSpPr>
        <p:spPr>
          <a:xfrm>
            <a:off x="0" y="1590675"/>
            <a:ext cx="12188952" cy="36576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626E7-945F-489E-A78C-61E646D17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inion Pro" panose="0204050305030602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B4CC70-F158-40D7-8E68-1F5EE3657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ranklin Gothic Demi Cond" panose="020B07060304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4BD99-1EA8-42DF-9E7D-EE79E92B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F388F-0B04-4146-804C-84EC87C21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BD69D-243E-4354-9C74-2B962853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87492DA-EB42-4B74-B145-356EE2E0EF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59" y="5625998"/>
            <a:ext cx="2638433" cy="8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89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577E3-FB5F-4D4F-AD35-29376050B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453E9-04D5-4F3E-9383-1549711EB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17C8B-E716-4CB6-B8AF-7C1F5BAA4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1886F-F861-4C50-B630-73478AE7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D9A13-D1A7-4B86-AD0E-643EC1D3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43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honeycomb, group, water&#10;&#10;Description automatically generated">
            <a:extLst>
              <a:ext uri="{FF2B5EF4-FFF2-40B4-BE49-F238E27FC236}">
                <a16:creationId xmlns:a16="http://schemas.microsoft.com/office/drawing/2014/main" id="{52526EF9-A1EF-4B6C-A62E-0B7975775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3D3775-8D6D-4D3E-94A0-8FF81EFF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93734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Minion Pro" panose="0204050305030602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42266-A987-4D12-A4B2-F79E27096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734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20CC3-D033-4736-A437-C424E492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8511-F30B-4C24-95A8-FA3C8969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C3012-5DB8-4A71-8BFC-A6B83885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DA77D23-DF57-4BED-93F4-B3C332F0E2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643" y="6009840"/>
            <a:ext cx="1680713" cy="52522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B499E1-BCF4-40C1-923B-94A55004EACF}"/>
              </a:ext>
            </a:extLst>
          </p:cNvPr>
          <p:cNvCxnSpPr/>
          <p:nvPr userDrawn="1"/>
        </p:nvCxnSpPr>
        <p:spPr>
          <a:xfrm>
            <a:off x="831850" y="3502929"/>
            <a:ext cx="105219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39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8010-C31E-4597-A2CD-558193B5E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2C9BF-C978-4704-BECE-1FFCF8C69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74415-DA81-4B1D-87DC-62F7592C3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763A0C-4124-4F63-86A0-5B7C5423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67E30-F2CC-4AC9-9080-73CCFCA2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D75FA-31E2-4D7D-A81C-A6FEAD34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0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1C2D-42EB-404E-990E-F7600499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BEDAC-BDAA-462D-9DB5-83AFDC1D7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AC68C-5E10-4559-BC46-DFC8E3F8B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8CDB8-D52F-4473-BCD9-9811FE3FF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3C0F6-EB22-406D-A8F3-93F32A746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D6DAA5-96A1-43A0-8DE6-FF7D19A1E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571BD6-26B1-43B5-92B5-3F25E6815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7E34D3-FF18-4E59-920A-C00FEEE5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46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BC00-6AF4-4D45-90A9-219D9BF6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BFB7FE-60D1-40F1-B7B2-2D33ABF7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3FE259-91CC-4298-A970-EA4E0693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637ED-3DC2-49C8-9FCD-C2312E38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9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605B1-DAAD-4B2B-9A72-1D5825DD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BEE43-C0AE-4543-9973-F42ACBC0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CD98B-80CD-47C0-8D8C-41675239D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building, sitting, table, room&#10;&#10;Description automatically generated">
            <a:extLst>
              <a:ext uri="{FF2B5EF4-FFF2-40B4-BE49-F238E27FC236}">
                <a16:creationId xmlns:a16="http://schemas.microsoft.com/office/drawing/2014/main" id="{83683EA9-13AD-42DA-A89D-92758DBD3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"/>
          <a:stretch/>
        </p:blipFill>
        <p:spPr>
          <a:xfrm>
            <a:off x="14514" y="0"/>
            <a:ext cx="12192000" cy="688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4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605B1-DAAD-4B2B-9A72-1D5825DD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BEE43-C0AE-4543-9973-F42ACBC0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CD98B-80CD-47C0-8D8C-41675239D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building, sitting, table, room&#10;&#10;Description automatically generated">
            <a:extLst>
              <a:ext uri="{FF2B5EF4-FFF2-40B4-BE49-F238E27FC236}">
                <a16:creationId xmlns:a16="http://schemas.microsoft.com/office/drawing/2014/main" id="{83683EA9-13AD-42DA-A89D-92758DBD3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"/>
          <a:stretch/>
        </p:blipFill>
        <p:spPr>
          <a:xfrm>
            <a:off x="14514" y="0"/>
            <a:ext cx="12192000" cy="6887027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3052C71-0677-4A6E-9B58-32CCC50862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062" y="6364976"/>
            <a:ext cx="12898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0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sitting, table, room&#10;&#10;Description automatically generated">
            <a:extLst>
              <a:ext uri="{FF2B5EF4-FFF2-40B4-BE49-F238E27FC236}">
                <a16:creationId xmlns:a16="http://schemas.microsoft.com/office/drawing/2014/main" id="{477F8012-FA3E-4E63-83E4-F871A31F7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9"/>
          <a:stretch/>
        </p:blipFill>
        <p:spPr>
          <a:xfrm>
            <a:off x="14514" y="0"/>
            <a:ext cx="12192000" cy="6887027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EF9B32B-FD0F-4881-8899-3C2A37811A0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062" y="6364976"/>
            <a:ext cx="1289876" cy="36576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B9F969-1A11-46DE-B79F-D18123FB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2BB68-89C0-4DEF-93F1-01C4BF432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7B0F-663A-42FF-A356-4F7665370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99720-2F7A-4562-A0C0-E9A9610486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F1000-BFC2-49BB-9C9B-8096A98B8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5D821-0CC2-46F9-9CB8-C080962B4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58203-E375-4148-A4F1-46D9AC59E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6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2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nion Pro" panose="020405030503060202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­"/>
        <a:defRPr sz="20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6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0EF76B-FCD4-704D-BF01-5050C66740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2286000"/>
            <a:ext cx="73152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1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9990-0605-EC3E-F8A6-C43545D2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Podcast Concept: Leverage &amp; Amplify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D0FE0ED-689A-9677-F676-41CAF812A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85" y="1027906"/>
            <a:ext cx="6046629" cy="5696903"/>
          </a:xfrm>
        </p:spPr>
      </p:pic>
    </p:spTree>
    <p:extLst>
      <p:ext uri="{BB962C8B-B14F-4D97-AF65-F5344CB8AC3E}">
        <p14:creationId xmlns:p14="http://schemas.microsoft.com/office/powerpoint/2010/main" val="2599239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6DD1F-EAD8-AEAD-0D0F-EB162E24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FAFC9-B4F3-D6C3-29C4-B0678C7B1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Enhance social media presence</a:t>
            </a:r>
          </a:p>
          <a:p>
            <a:r>
              <a:rPr lang="en-US" dirty="0"/>
              <a:t>Create content and amplify on all channels: social, web, newsletter</a:t>
            </a:r>
          </a:p>
          <a:p>
            <a:r>
              <a:rPr lang="en-US" dirty="0"/>
              <a:t>Leverage stories on all channels: social, web, newsletter</a:t>
            </a:r>
          </a:p>
          <a:p>
            <a:r>
              <a:rPr lang="en-US" dirty="0"/>
              <a:t>Utilize video on all channels</a:t>
            </a:r>
          </a:p>
          <a:p>
            <a:r>
              <a:rPr lang="en-US" dirty="0"/>
              <a:t>Bolster the website for SEO &amp; navigational ease</a:t>
            </a:r>
          </a:p>
          <a:p>
            <a:r>
              <a:rPr lang="en-US" dirty="0"/>
              <a:t>Traditional Media Relations (news releases &amp; pitching)</a:t>
            </a:r>
          </a:p>
        </p:txBody>
      </p:sp>
    </p:spTree>
    <p:extLst>
      <p:ext uri="{BB962C8B-B14F-4D97-AF65-F5344CB8AC3E}">
        <p14:creationId xmlns:p14="http://schemas.microsoft.com/office/powerpoint/2010/main" val="3811675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bject, honeycomb, group, water&#10;&#10;Description automatically generated">
            <a:extLst>
              <a:ext uri="{FF2B5EF4-FFF2-40B4-BE49-F238E27FC236}">
                <a16:creationId xmlns:a16="http://schemas.microsoft.com/office/drawing/2014/main" id="{12E9A083-353F-457E-93EE-D112D0516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0D5870-E0C0-445B-894A-B3134C3B954B}"/>
              </a:ext>
            </a:extLst>
          </p:cNvPr>
          <p:cNvSpPr txBox="1"/>
          <p:nvPr/>
        </p:nvSpPr>
        <p:spPr>
          <a:xfrm>
            <a:off x="0" y="409302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latin typeface="Minion Pro" panose="020405030503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for the opportunity to share our recommendations with you.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56EC1D-BCF8-014A-84BF-E717713064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1" y="2180492"/>
            <a:ext cx="4564685" cy="1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6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DABFD60-5093-7448-9356-FFC8E6C8A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D28D69-47F7-A346-B5B3-5D576F749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5147809"/>
            <a:ext cx="2743200" cy="857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95DA87-8485-D843-A786-2865908118C3}"/>
              </a:ext>
            </a:extLst>
          </p:cNvPr>
          <p:cNvSpPr txBox="1"/>
          <p:nvPr/>
        </p:nvSpPr>
        <p:spPr>
          <a:xfrm>
            <a:off x="8963" y="1616676"/>
            <a:ext cx="12192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rade Gothic LT Pro" panose="020B0503040303020004" pitchFamily="34" charset="77"/>
              </a:rPr>
              <a:t>Episcopal Foundation of Dallas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rade Gothic LT Pro" panose="020B0503040303020004" pitchFamily="34" charset="77"/>
              </a:rPr>
              <a:t>Communications Analysis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Trade Gothic LT Pro" panose="020B0503040303020004" pitchFamily="34" charset="77"/>
              </a:rPr>
              <a:t>presented to</a:t>
            </a:r>
            <a:endParaRPr lang="en-US" sz="4800" dirty="0">
              <a:solidFill>
                <a:schemeClr val="bg1"/>
              </a:solidFill>
              <a:latin typeface="Trade Gothic LT Pro" panose="020B0503040303020004" pitchFamily="34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rade Gothic LT Pro" panose="020B0503040303020004" pitchFamily="34" charset="77"/>
              </a:rPr>
              <a:t>EFD Development &amp; Marketing Committee</a:t>
            </a:r>
            <a:endParaRPr lang="en-US" sz="3200" dirty="0">
              <a:solidFill>
                <a:schemeClr val="bg1"/>
              </a:solidFill>
              <a:latin typeface="Trade Gothic LT Pro Light" panose="020B0403040303020004" pitchFamily="34" charset="77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rade Gothic LT Pro Light" panose="020B0403040303020004" pitchFamily="34" charset="77"/>
              </a:rPr>
              <a:t>May 2023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41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41A7A-B14C-45B9-ADCF-85CC3073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32771"/>
            <a:ext cx="10515600" cy="2852737"/>
          </a:xfrm>
        </p:spPr>
        <p:txBody>
          <a:bodyPr>
            <a:normAutofit/>
          </a:bodyPr>
          <a:lstStyle/>
          <a:p>
            <a:r>
              <a:rPr lang="en-US" sz="4400" dirty="0"/>
              <a:t>Situation Overview &amp;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99C1A-E59D-4E3E-870B-2057D927F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64391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6AB4-7B6C-2B26-4DB8-78FE4097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E60AB-19E0-7EAF-4F1C-9FD8B6367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Website</a:t>
            </a:r>
          </a:p>
          <a:p>
            <a:pPr>
              <a:buFontTx/>
              <a:buChar char="-"/>
            </a:pPr>
            <a:r>
              <a:rPr lang="en-US" dirty="0"/>
              <a:t>Quarterly newsletter</a:t>
            </a:r>
          </a:p>
          <a:p>
            <a:pPr>
              <a:buFontTx/>
              <a:buChar char="-"/>
            </a:pPr>
            <a:r>
              <a:rPr lang="en-US" dirty="0"/>
              <a:t>Facebook page</a:t>
            </a:r>
          </a:p>
          <a:p>
            <a:pPr>
              <a:buFontTx/>
              <a:buChar char="-"/>
            </a:pPr>
            <a:r>
              <a:rPr lang="en-US" dirty="0"/>
              <a:t>Communication with parish partners?</a:t>
            </a:r>
          </a:p>
          <a:p>
            <a:pPr>
              <a:buFontTx/>
              <a:buChar char="-"/>
            </a:pPr>
            <a:r>
              <a:rPr lang="en-US" dirty="0"/>
              <a:t>Communication with planned giving partners?</a:t>
            </a:r>
          </a:p>
          <a:p>
            <a:pPr>
              <a:buFontTx/>
              <a:buChar char="-"/>
            </a:pPr>
            <a:r>
              <a:rPr lang="en-US" dirty="0"/>
              <a:t>Communication with diocese?</a:t>
            </a:r>
          </a:p>
          <a:p>
            <a:pPr>
              <a:buFontTx/>
              <a:buChar char="-"/>
            </a:pPr>
            <a:r>
              <a:rPr lang="en-US" dirty="0"/>
              <a:t>Communication with grant recipients?</a:t>
            </a:r>
          </a:p>
        </p:txBody>
      </p:sp>
    </p:spTree>
    <p:extLst>
      <p:ext uri="{BB962C8B-B14F-4D97-AF65-F5344CB8AC3E}">
        <p14:creationId xmlns:p14="http://schemas.microsoft.com/office/powerpoint/2010/main" val="38394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EF824-AB78-7604-4337-38E80EE2D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234C7-1F7D-A488-593A-D0F9746E3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are we trying to reach?</a:t>
            </a:r>
          </a:p>
          <a:p>
            <a:r>
              <a:rPr lang="en-US" dirty="0"/>
              <a:t>Where do they go to read or become educated?</a:t>
            </a:r>
          </a:p>
          <a:p>
            <a:r>
              <a:rPr lang="en-US" dirty="0"/>
              <a:t>What do we want them to do / action we want them to take?</a:t>
            </a:r>
          </a:p>
          <a:p>
            <a:r>
              <a:rPr lang="en-US" dirty="0"/>
              <a:t>What does success look like in a communications strategy?</a:t>
            </a:r>
          </a:p>
        </p:txBody>
      </p:sp>
    </p:spTree>
    <p:extLst>
      <p:ext uri="{BB962C8B-B14F-4D97-AF65-F5344CB8AC3E}">
        <p14:creationId xmlns:p14="http://schemas.microsoft.com/office/powerpoint/2010/main" val="120990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924F5-F455-6218-89FA-77CBC886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F696F-1EBF-B432-D4AF-B01431056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 has strengths and opportunities (backlinks)</a:t>
            </a:r>
          </a:p>
          <a:p>
            <a:r>
              <a:rPr lang="en-US" dirty="0"/>
              <a:t>Quarterly newsletter is text heavy &amp; time consuming to produce</a:t>
            </a:r>
          </a:p>
          <a:p>
            <a:r>
              <a:rPr lang="en-US" dirty="0"/>
              <a:t>Opportunities on social media (infrequent posts &amp; only on FB)</a:t>
            </a:r>
          </a:p>
          <a:p>
            <a:r>
              <a:rPr lang="en-US" dirty="0"/>
              <a:t>Minimal to no leverage of video</a:t>
            </a:r>
          </a:p>
          <a:p>
            <a:r>
              <a:rPr lang="en-US" dirty="0"/>
              <a:t>EFD is still a secret to many (if not most) in the local Episcopal community</a:t>
            </a:r>
          </a:p>
          <a:p>
            <a:r>
              <a:rPr lang="en-US" dirty="0"/>
              <a:t>Myriad great stories to tell </a:t>
            </a:r>
          </a:p>
          <a:p>
            <a:r>
              <a:rPr lang="en-US" dirty="0"/>
              <a:t>Budget &amp; manpower are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599653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41A7A-B14C-45B9-ADCF-85CC3073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32771"/>
            <a:ext cx="10515600" cy="2852737"/>
          </a:xfrm>
        </p:spPr>
        <p:txBody>
          <a:bodyPr>
            <a:normAutofit/>
          </a:bodyPr>
          <a:lstStyle/>
          <a:p>
            <a:r>
              <a:rPr lang="en-US" sz="4400" dirty="0"/>
              <a:t>Recommendations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99C1A-E59D-4E3E-870B-2057D927F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EFD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452245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B182-D160-7A34-5E0F-087DDD0C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LinkedIn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20E02-121A-FB49-807F-0E0C03733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Steady cadence of regular activity (at least 2x per week)</a:t>
            </a:r>
          </a:p>
          <a:p>
            <a:r>
              <a:rPr lang="en-US" dirty="0"/>
              <a:t>Share content from other trusted outlets:</a:t>
            </a:r>
          </a:p>
          <a:p>
            <a:pPr lvl="1"/>
            <a:r>
              <a:rPr lang="en-US" dirty="0"/>
              <a:t>Diocese</a:t>
            </a:r>
          </a:p>
          <a:p>
            <a:pPr lvl="1"/>
            <a:r>
              <a:rPr lang="en-US" dirty="0"/>
              <a:t>Parish partners (and not partners)</a:t>
            </a:r>
          </a:p>
          <a:p>
            <a:pPr lvl="1"/>
            <a:r>
              <a:rPr lang="en-US" dirty="0"/>
              <a:t>Grant recipient partners</a:t>
            </a:r>
          </a:p>
          <a:p>
            <a:pPr lvl="1"/>
            <a:r>
              <a:rPr lang="en-US" dirty="0"/>
              <a:t>Major relevant news</a:t>
            </a:r>
          </a:p>
          <a:p>
            <a:r>
              <a:rPr lang="en-US" dirty="0"/>
              <a:t>Organic content creation (writing posts):</a:t>
            </a:r>
          </a:p>
          <a:p>
            <a:pPr lvl="1"/>
            <a:r>
              <a:rPr lang="en-US" dirty="0"/>
              <a:t>Grant recipient announcements or good news updates/progress</a:t>
            </a:r>
          </a:p>
          <a:p>
            <a:pPr lvl="1"/>
            <a:r>
              <a:rPr lang="en-US" dirty="0"/>
              <a:t>Highlight / feature key players/personalities: board members, staff, clergy, grant recipient EDs</a:t>
            </a:r>
          </a:p>
          <a:p>
            <a:pPr lvl="1"/>
            <a:r>
              <a:rPr lang="en-US" dirty="0"/>
              <a:t>Staff anniversaries &amp; birthdays</a:t>
            </a:r>
          </a:p>
          <a:p>
            <a:pPr lvl="1"/>
            <a:r>
              <a:rPr lang="en-US" dirty="0"/>
              <a:t>Leverage other major announcements (news releases)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01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4E434-9C80-88FA-07E5-04B0115D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Podcast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8D18D-0D63-FEC2-0D21-D9D1B76ED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Thought Leadership tool </a:t>
            </a:r>
          </a:p>
          <a:p>
            <a:r>
              <a:rPr lang="en-US" dirty="0"/>
              <a:t>Content creation </a:t>
            </a:r>
          </a:p>
          <a:p>
            <a:r>
              <a:rPr lang="en-US" dirty="0"/>
              <a:t>Audio and Video</a:t>
            </a:r>
          </a:p>
          <a:p>
            <a:r>
              <a:rPr lang="en-US" dirty="0"/>
              <a:t>What do we want to be known as “experts” about?</a:t>
            </a:r>
          </a:p>
          <a:p>
            <a:r>
              <a:rPr lang="en-US" dirty="0"/>
              <a:t>Two formats:</a:t>
            </a:r>
          </a:p>
          <a:p>
            <a:pPr lvl="1"/>
            <a:r>
              <a:rPr lang="en-US" dirty="0"/>
              <a:t>Interview Grant Recipients</a:t>
            </a:r>
          </a:p>
          <a:p>
            <a:pPr lvl="1"/>
            <a:r>
              <a:rPr lang="en-US" dirty="0"/>
              <a:t>Interview Prospects (especially clergy)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258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15484</TotalTime>
  <Words>345</Words>
  <Application>Microsoft Office PowerPoint</Application>
  <PresentationFormat>Widescreen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Courier New</vt:lpstr>
      <vt:lpstr>Franklin Gothic Demi Cond</vt:lpstr>
      <vt:lpstr>Trade Gothic LT Pro</vt:lpstr>
      <vt:lpstr>Minion Pro</vt:lpstr>
      <vt:lpstr>Arial</vt:lpstr>
      <vt:lpstr>Trade Gothic LT Pro Light</vt:lpstr>
      <vt:lpstr>Wingdings</vt:lpstr>
      <vt:lpstr>Office Theme</vt:lpstr>
      <vt:lpstr>PowerPoint Presentation</vt:lpstr>
      <vt:lpstr>PowerPoint Presentation</vt:lpstr>
      <vt:lpstr>Situation Overview &amp; Analysis</vt:lpstr>
      <vt:lpstr>Communications Overview</vt:lpstr>
      <vt:lpstr>Key Questions</vt:lpstr>
      <vt:lpstr>Communications Analysis</vt:lpstr>
      <vt:lpstr>Recommendations</vt:lpstr>
      <vt:lpstr>Start with LinkedIn</vt:lpstr>
      <vt:lpstr>Podcast concept</vt:lpstr>
      <vt:lpstr>Podcast Concept: Leverage &amp; Amplify</vt:lpstr>
      <vt:lpstr>General Recommendations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Wachelle Williams</dc:creator>
  <cp:lastModifiedBy>Pam Fellows Jamieson</cp:lastModifiedBy>
  <cp:revision>97</cp:revision>
  <cp:lastPrinted>2020-07-30T12:53:07Z</cp:lastPrinted>
  <dcterms:created xsi:type="dcterms:W3CDTF">2020-07-28T15:00:04Z</dcterms:created>
  <dcterms:modified xsi:type="dcterms:W3CDTF">2023-05-08T14:43:00Z</dcterms:modified>
</cp:coreProperties>
</file>